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jCxBvOPqHcyRP98kReCqNLncjH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311439-41B8-431F-B621-B8F4E2D459F4}">
  <a:tblStyle styleId="{FB311439-41B8-431F-B621-B8F4E2D459F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35230b6f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9" name="Google Shape;119;g2b35230b6fd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35230b6f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b35230b6f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75" name="Google Shape;7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81" name="Google Shape;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7" name="Google Shape;8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35230b6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02" name="Google Shape;102;g2b35230b6f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35230b6fd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2b35230b6f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7" name="Google Shape;27;p13"/>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p:nvPr>
            <p:ph idx="2" type="pic"/>
          </p:nvPr>
        </p:nvSpPr>
        <p:spPr>
          <a:xfrm>
            <a:off x="3200400" y="1196430"/>
            <a:ext cx="5486400" cy="4850287"/>
          </a:xfrm>
          <a:prstGeom prst="rect">
            <a:avLst/>
          </a:prstGeom>
          <a:noFill/>
          <a:ln>
            <a:noFill/>
          </a:ln>
        </p:spPr>
      </p:sp>
      <p:sp>
        <p:nvSpPr>
          <p:cNvPr id="50" name="Google Shape;50;p17"/>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jpg"/><Relationship Id="rId7" Type="http://schemas.openxmlformats.org/officeDocument/2006/relationships/image" Target="../media/image7.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30: Smart Pest Repeller</a:t>
            </a:r>
            <a:endParaRPr/>
          </a:p>
          <a:p>
            <a:pPr indent="0" lvl="0" marL="0" rtl="0" algn="r">
              <a:lnSpc>
                <a:spcPct val="100000"/>
              </a:lnSpc>
              <a:spcBef>
                <a:spcPts val="0"/>
              </a:spcBef>
              <a:spcAft>
                <a:spcPts val="0"/>
              </a:spcAft>
              <a:buClr>
                <a:schemeClr val="lt1"/>
              </a:buClr>
              <a:buSzPct val="162932"/>
              <a:buFont typeface="Arial"/>
              <a:buNone/>
            </a:pPr>
            <a:r>
              <a:rPr lang="en-US"/>
              <a:t>Bi-Weekly Update 1</a:t>
            </a:r>
            <a:br>
              <a:rPr lang="en-US"/>
            </a:br>
            <a:r>
              <a:rPr lang="en-US" sz="2455"/>
              <a:t>Michael McNeil</a:t>
            </a:r>
            <a:endParaRPr sz="2455"/>
          </a:p>
          <a:p>
            <a:pPr indent="0" lvl="0" marL="0" rtl="0" algn="r">
              <a:lnSpc>
                <a:spcPct val="100000"/>
              </a:lnSpc>
              <a:spcBef>
                <a:spcPts val="0"/>
              </a:spcBef>
              <a:spcAft>
                <a:spcPts val="0"/>
              </a:spcAft>
              <a:buClr>
                <a:schemeClr val="lt1"/>
              </a:buClr>
              <a:buSzPct val="162932"/>
              <a:buFont typeface="Arial"/>
              <a:buNone/>
            </a:pPr>
            <a:r>
              <a:rPr lang="en-US" sz="2455"/>
              <a:t>Andrew Albritton</a:t>
            </a:r>
            <a:endParaRPr sz="2455"/>
          </a:p>
          <a:p>
            <a:pPr indent="0" lvl="0" marL="0" rtl="0" algn="r">
              <a:lnSpc>
                <a:spcPct val="100000"/>
              </a:lnSpc>
              <a:spcBef>
                <a:spcPts val="0"/>
              </a:spcBef>
              <a:spcAft>
                <a:spcPts val="0"/>
              </a:spcAft>
              <a:buClr>
                <a:schemeClr val="lt1"/>
              </a:buClr>
              <a:buSzPct val="162932"/>
              <a:buFont typeface="Arial"/>
              <a:buNone/>
            </a:pPr>
            <a:r>
              <a:rPr lang="en-US" sz="2455"/>
              <a:t> Melquisedec Ordonez</a:t>
            </a:r>
            <a:br>
              <a:rPr lang="en-US" sz="2455"/>
            </a:br>
            <a:r>
              <a:rPr lang="en-US" sz="2455"/>
              <a:t>Sponsor: Peng-Hao Huang</a:t>
            </a:r>
            <a:br>
              <a:rPr lang="en-US" sz="2455"/>
            </a:br>
            <a:br>
              <a:rPr lang="en-US" sz="2455"/>
            </a:br>
            <a:endParaRPr sz="2455"/>
          </a:p>
        </p:txBody>
      </p:sp>
      <p:sp>
        <p:nvSpPr>
          <p:cNvPr id="59" name="Google Shape;59;p1"/>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1"/>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b35230b6fd_0_1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Emitter </a:t>
            </a:r>
            <a:r>
              <a:rPr lang="en-US"/>
              <a:t>Subsyste</a:t>
            </a:r>
            <a:r>
              <a:rPr lang="en-US"/>
              <a:t>m </a:t>
            </a:r>
            <a:endParaRPr/>
          </a:p>
          <a:p>
            <a:pPr indent="0" lvl="0" marL="0" rtl="0" algn="ctr">
              <a:lnSpc>
                <a:spcPct val="115000"/>
              </a:lnSpc>
              <a:spcBef>
                <a:spcPts val="0"/>
              </a:spcBef>
              <a:spcAft>
                <a:spcPts val="0"/>
              </a:spcAft>
              <a:buClr>
                <a:schemeClr val="dk1"/>
              </a:buClr>
              <a:buSzPts val="990"/>
              <a:buFont typeface="Arial"/>
              <a:buNone/>
            </a:pPr>
            <a:r>
              <a:rPr lang="en-US" sz="1720"/>
              <a:t>Melquisedec Ordonez</a:t>
            </a:r>
            <a:endParaRPr sz="2980"/>
          </a:p>
        </p:txBody>
      </p:sp>
      <p:graphicFrame>
        <p:nvGraphicFramePr>
          <p:cNvPr id="122" name="Google Shape;122;g2b35230b6fd_0_12"/>
          <p:cNvGraphicFramePr/>
          <p:nvPr/>
        </p:nvGraphicFramePr>
        <p:xfrm>
          <a:off x="685800" y="1952075"/>
          <a:ext cx="3000000" cy="3000000"/>
        </p:xfrm>
        <a:graphic>
          <a:graphicData uri="http://schemas.openxmlformats.org/drawingml/2006/table">
            <a:tbl>
              <a:tblPr>
                <a:noFill/>
                <a:tableStyleId>{FB311439-41B8-431F-B621-B8F4E2D459F4}</a:tableStyleId>
              </a:tblPr>
              <a:tblGrid>
                <a:gridCol w="3886200"/>
                <a:gridCol w="3886200"/>
              </a:tblGrid>
              <a:tr h="92545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u="none" cap="none" strike="noStrike">
                          <a:solidFill>
                            <a:srgbClr val="FF0000"/>
                          </a:solidFill>
                        </a:rPr>
                        <a:t> 8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507125">
                <a:tc>
                  <a:txBody>
                    <a:bodyPr/>
                    <a:lstStyle/>
                    <a:p>
                      <a:pPr indent="0" lvl="0" marL="0" marR="0" rtl="0" algn="l">
                        <a:spcBef>
                          <a:spcPts val="0"/>
                        </a:spcBef>
                        <a:spcAft>
                          <a:spcPts val="0"/>
                        </a:spcAft>
                        <a:buClr>
                          <a:schemeClr val="dk1"/>
                        </a:buClr>
                        <a:buSzPts val="1800"/>
                        <a:buFont typeface="Arial"/>
                        <a:buNone/>
                      </a:pPr>
                      <a:r>
                        <a:t/>
                      </a:r>
                      <a:endParaRPr sz="1800" u="none" cap="none" strike="noStrike"/>
                    </a:p>
                    <a:p>
                      <a:pPr indent="-342900" lvl="0" marL="457200" marR="0" rtl="0" algn="l">
                        <a:spcBef>
                          <a:spcPts val="0"/>
                        </a:spcBef>
                        <a:spcAft>
                          <a:spcPts val="0"/>
                        </a:spcAft>
                        <a:buSzPts val="1800"/>
                        <a:buChar char="●"/>
                      </a:pPr>
                      <a:r>
                        <a:rPr lang="en-US" sz="1800"/>
                        <a:t>Subsystem works as it did during demo.(not up to MVP)</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Redesign of pcb underway( designing own amplifier to </a:t>
                      </a:r>
                      <a:r>
                        <a:rPr lang="en-US" sz="1800"/>
                        <a:t>accommodate ultrasonic emitters/reduce signal noise</a:t>
                      </a:r>
                      <a:r>
                        <a:rPr lang="en-US" sz="1800"/>
                        <a:t>)</a:t>
                      </a:r>
                      <a:endParaRPr sz="1800"/>
                    </a:p>
                    <a:p>
                      <a:pPr indent="-342900" lvl="0" marL="457200" marR="0" rtl="0" algn="l">
                        <a:spcBef>
                          <a:spcPts val="0"/>
                        </a:spcBef>
                        <a:spcAft>
                          <a:spcPts val="0"/>
                        </a:spcAft>
                        <a:buSzPts val="1800"/>
                        <a:buChar char="●"/>
                      </a:pPr>
                      <a:r>
                        <a:rPr lang="en-US" sz="1800"/>
                        <a:t>Transition emitter </a:t>
                      </a:r>
                      <a:r>
                        <a:rPr lang="en-US" sz="1800"/>
                        <a:t>control</a:t>
                      </a:r>
                      <a:r>
                        <a:rPr lang="en-US" sz="1800"/>
                        <a:t> from arduino to system MCU(coral board)</a:t>
                      </a:r>
                      <a:endParaRPr sz="1800"/>
                    </a:p>
                    <a:p>
                      <a:pPr indent="-342900" lvl="0" marL="457200" marR="0" rtl="0" algn="l">
                        <a:spcBef>
                          <a:spcPts val="0"/>
                        </a:spcBef>
                        <a:spcAft>
                          <a:spcPts val="0"/>
                        </a:spcAft>
                        <a:buSzPts val="1800"/>
                        <a:buChar char="●"/>
                      </a:pPr>
                      <a:r>
                        <a:rPr lang="en-US" sz="1800"/>
                        <a:t>Add basic system information update to screen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23" name="Google Shape;123;g2b35230b6fd_0_12"/>
          <p:cNvSpPr txBox="1"/>
          <p:nvPr/>
        </p:nvSpPr>
        <p:spPr>
          <a:xfrm>
            <a:off x="1533235" y="5015346"/>
            <a:ext cx="6345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b35230b6fd_0_18"/>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Emitter </a:t>
            </a:r>
            <a:r>
              <a:rPr lang="en-US"/>
              <a:t>Subsystem </a:t>
            </a:r>
            <a:endParaRPr/>
          </a:p>
          <a:p>
            <a:pPr indent="0" lvl="0" marL="0" rtl="0" algn="ctr">
              <a:lnSpc>
                <a:spcPct val="115000"/>
              </a:lnSpc>
              <a:spcBef>
                <a:spcPts val="0"/>
              </a:spcBef>
              <a:spcAft>
                <a:spcPts val="0"/>
              </a:spcAft>
              <a:buClr>
                <a:schemeClr val="dk1"/>
              </a:buClr>
              <a:buSzPts val="990"/>
              <a:buFont typeface="Arial"/>
              <a:buNone/>
            </a:pPr>
            <a:r>
              <a:rPr lang="en-US" sz="1720"/>
              <a:t>Melquisedec Ordonez</a:t>
            </a:r>
            <a:endParaRPr sz="2980"/>
          </a:p>
        </p:txBody>
      </p:sp>
      <p:pic>
        <p:nvPicPr>
          <p:cNvPr id="129" name="Google Shape;129;g2b35230b6fd_0_18"/>
          <p:cNvPicPr preferRelativeResize="0"/>
          <p:nvPr/>
        </p:nvPicPr>
        <p:blipFill rotWithShape="1">
          <a:blip r:embed="rId3">
            <a:alphaModFix/>
          </a:blip>
          <a:srcRect b="26918" l="19684" r="7730" t="18124"/>
          <a:stretch/>
        </p:blipFill>
        <p:spPr>
          <a:xfrm>
            <a:off x="609600" y="2395925"/>
            <a:ext cx="3097001" cy="1759750"/>
          </a:xfrm>
          <a:prstGeom prst="rect">
            <a:avLst/>
          </a:prstGeom>
          <a:noFill/>
          <a:ln>
            <a:noFill/>
          </a:ln>
        </p:spPr>
      </p:pic>
      <p:sp>
        <p:nvSpPr>
          <p:cNvPr id="130" name="Google Shape;130;g2b35230b6fd_0_18"/>
          <p:cNvSpPr txBox="1"/>
          <p:nvPr/>
        </p:nvSpPr>
        <p:spPr>
          <a:xfrm>
            <a:off x="6903450" y="2395925"/>
            <a:ext cx="1703100" cy="11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sp>
        <p:nvSpPr>
          <p:cNvPr id="131" name="Google Shape;131;g2b35230b6fd_0_18"/>
          <p:cNvSpPr txBox="1"/>
          <p:nvPr/>
        </p:nvSpPr>
        <p:spPr>
          <a:xfrm>
            <a:off x="681250" y="5691075"/>
            <a:ext cx="7925400" cy="8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endParaRPr>
          </a:p>
        </p:txBody>
      </p:sp>
      <p:pic>
        <p:nvPicPr>
          <p:cNvPr id="132" name="Google Shape;132;g2b35230b6fd_0_18"/>
          <p:cNvPicPr preferRelativeResize="0"/>
          <p:nvPr/>
        </p:nvPicPr>
        <p:blipFill rotWithShape="1">
          <a:blip r:embed="rId4">
            <a:alphaModFix/>
          </a:blip>
          <a:srcRect b="0" l="0" r="0" t="29542"/>
          <a:stretch/>
        </p:blipFill>
        <p:spPr>
          <a:xfrm rot="5400000">
            <a:off x="983013" y="4466190"/>
            <a:ext cx="2350177" cy="2206397"/>
          </a:xfrm>
          <a:prstGeom prst="rect">
            <a:avLst/>
          </a:prstGeom>
          <a:noFill/>
          <a:ln>
            <a:noFill/>
          </a:ln>
        </p:spPr>
      </p:pic>
      <p:pic>
        <p:nvPicPr>
          <p:cNvPr id="133" name="Google Shape;133;g2b35230b6fd_0_18"/>
          <p:cNvPicPr preferRelativeResize="0"/>
          <p:nvPr/>
        </p:nvPicPr>
        <p:blipFill rotWithShape="1">
          <a:blip r:embed="rId5">
            <a:alphaModFix/>
          </a:blip>
          <a:srcRect b="9676" l="28963" r="13189" t="12845"/>
          <a:stretch/>
        </p:blipFill>
        <p:spPr>
          <a:xfrm>
            <a:off x="4692382" y="2395925"/>
            <a:ext cx="3119370" cy="235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Parts Ordering Status</a:t>
            </a:r>
            <a:endParaRPr/>
          </a:p>
        </p:txBody>
      </p:sp>
      <p:sp>
        <p:nvSpPr>
          <p:cNvPr id="139" name="Google Shape;139;p8"/>
          <p:cNvSpPr txBox="1"/>
          <p:nvPr/>
        </p:nvSpPr>
        <p:spPr>
          <a:xfrm>
            <a:off x="1376529" y="1700473"/>
            <a:ext cx="6312300" cy="20319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Parts for the Power System PCB redesign have already been ordered and should arrive sometime this week. The PCB will be ordered as soon as it is done in the coming weeks.</a:t>
            </a:r>
            <a:endParaRPr sz="1800">
              <a:solidFill>
                <a:schemeClr val="dk1"/>
              </a:solidFill>
              <a:latin typeface="Calibri"/>
              <a:ea typeface="Calibri"/>
              <a:cs typeface="Calibri"/>
              <a:sym typeface="Calibri"/>
            </a:endParaRPr>
          </a:p>
          <a:p>
            <a:pPr indent="-342900" lvl="0" marL="45720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Larger </a:t>
            </a:r>
            <a:r>
              <a:rPr lang="en-US" sz="1800">
                <a:solidFill>
                  <a:schemeClr val="dk1"/>
                </a:solidFill>
                <a:latin typeface="Calibri"/>
                <a:ea typeface="Calibri"/>
                <a:cs typeface="Calibri"/>
                <a:sym typeface="Calibri"/>
              </a:rPr>
              <a:t>passive </a:t>
            </a:r>
            <a:r>
              <a:rPr lang="en-US" sz="1800">
                <a:solidFill>
                  <a:schemeClr val="dk1"/>
                </a:solidFill>
                <a:latin typeface="Calibri"/>
                <a:ea typeface="Calibri"/>
                <a:cs typeface="Calibri"/>
                <a:sym typeface="Calibri"/>
              </a:rPr>
              <a:t>components</a:t>
            </a:r>
            <a:r>
              <a:rPr lang="en-US" sz="1800">
                <a:solidFill>
                  <a:schemeClr val="dk1"/>
                </a:solidFill>
                <a:latin typeface="Calibri"/>
                <a:ea typeface="Calibri"/>
                <a:cs typeface="Calibri"/>
                <a:sym typeface="Calibri"/>
              </a:rPr>
              <a:t> for emitter PCB will be ordered this week with new components and PCB ordered once redesign is complete no later than 2/19..</a:t>
            </a:r>
            <a:endParaRPr sz="1800">
              <a:solidFill>
                <a:schemeClr val="dk1"/>
              </a:solidFill>
              <a:latin typeface="Calibri"/>
              <a:ea typeface="Calibri"/>
              <a:cs typeface="Calibri"/>
              <a:sym typeface="Calibri"/>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Execution &amp; Plan</a:t>
            </a:r>
            <a:endParaRPr/>
          </a:p>
        </p:txBody>
      </p:sp>
      <p:pic>
        <p:nvPicPr>
          <p:cNvPr id="145" name="Google Shape;145;p9"/>
          <p:cNvPicPr preferRelativeResize="0"/>
          <p:nvPr/>
        </p:nvPicPr>
        <p:blipFill>
          <a:blip r:embed="rId3">
            <a:alphaModFix/>
          </a:blip>
          <a:stretch>
            <a:fillRect/>
          </a:stretch>
        </p:blipFill>
        <p:spPr>
          <a:xfrm>
            <a:off x="71401" y="1581775"/>
            <a:ext cx="9000175" cy="50700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0"/>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6" name="Google Shape;66;p2"/>
          <p:cNvSpPr txBox="1"/>
          <p:nvPr>
            <p:ph idx="1" type="body"/>
          </p:nvPr>
        </p:nvSpPr>
        <p:spPr>
          <a:xfrm>
            <a:off x="457200" y="2049275"/>
            <a:ext cx="8229600" cy="46374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2000"/>
              <a:t>Pest control methods will often make the customer choose between options that are environmentally unfriendly or ineffective. Pesticides that are commonly used in pest control often can be dangerous for the plant life or pets that may be exposed to them and other alternatives such as ultrasonic plug ins are not as effective due to their use of limited frequencies. The goal of the Smart Pest Repeller system is to provide an effective form of pest control that is also safe for people and animals to be around. The system ensures this by using a machine learning program to identify a pest and respond with the appropriate ultrasonic sound response to deter pests in the target area.</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 </a:t>
            </a:r>
            <a:endParaRPr/>
          </a:p>
        </p:txBody>
      </p:sp>
      <p:pic>
        <p:nvPicPr>
          <p:cNvPr id="72" name="Google Shape;72;p3"/>
          <p:cNvPicPr preferRelativeResize="0"/>
          <p:nvPr/>
        </p:nvPicPr>
        <p:blipFill>
          <a:blip r:embed="rId3">
            <a:alphaModFix/>
          </a:blip>
          <a:stretch>
            <a:fillRect/>
          </a:stretch>
        </p:blipFill>
        <p:spPr>
          <a:xfrm>
            <a:off x="1415613" y="1852933"/>
            <a:ext cx="6312766" cy="47002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Major Project Changes for 404</a:t>
            </a:r>
            <a:endParaRPr/>
          </a:p>
        </p:txBody>
      </p:sp>
      <p:sp>
        <p:nvSpPr>
          <p:cNvPr id="78" name="Google Shape;78;p4"/>
          <p:cNvSpPr txBox="1"/>
          <p:nvPr/>
        </p:nvSpPr>
        <p:spPr>
          <a:xfrm>
            <a:off x="1134200" y="2231925"/>
            <a:ext cx="7552800" cy="12006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Arial"/>
              <a:buChar char="●"/>
            </a:pPr>
            <a:r>
              <a:rPr lang="en-US" sz="1800">
                <a:solidFill>
                  <a:schemeClr val="dk1"/>
                </a:solidFill>
              </a:rPr>
              <a:t>Power System PCB redesign currently underway. Addressing any design issues discovered during 403.</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a:solidFill>
                  <a:schemeClr val="dk1"/>
                </a:solidFill>
              </a:rPr>
              <a:t>Emitter Redesign required as </a:t>
            </a:r>
            <a:r>
              <a:rPr lang="en-US" sz="1800">
                <a:solidFill>
                  <a:schemeClr val="dk1"/>
                </a:solidFill>
              </a:rPr>
              <a:t>subsystem</a:t>
            </a:r>
            <a:r>
              <a:rPr lang="en-US" sz="1800">
                <a:solidFill>
                  <a:schemeClr val="dk1"/>
                </a:solidFill>
              </a:rPr>
              <a:t> was not operating correctly during demo.</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sp>
        <p:nvSpPr>
          <p:cNvPr id="84" name="Google Shape;84;p5"/>
          <p:cNvSpPr txBox="1"/>
          <p:nvPr/>
        </p:nvSpPr>
        <p:spPr>
          <a:xfrm>
            <a:off x="780075" y="1852925"/>
            <a:ext cx="8067000" cy="40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rPr>
              <a:t>Power</a:t>
            </a:r>
            <a:endParaRPr b="1"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Redesign of PCB finished and assembled by 2/29</a:t>
            </a:r>
            <a:endParaRPr sz="2200">
              <a:solidFill>
                <a:schemeClr val="dk1"/>
              </a:solidFill>
            </a:endParaRPr>
          </a:p>
          <a:p>
            <a:pPr indent="0" lvl="0" marL="0" rtl="0" algn="l">
              <a:spcBef>
                <a:spcPts val="0"/>
              </a:spcBef>
              <a:spcAft>
                <a:spcPts val="0"/>
              </a:spcAft>
              <a:buNone/>
            </a:pPr>
            <a:r>
              <a:rPr b="1" lang="en-US" sz="2200">
                <a:solidFill>
                  <a:schemeClr val="dk1"/>
                </a:solidFill>
              </a:rPr>
              <a:t>MCU</a:t>
            </a:r>
            <a:endParaRPr b="1"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Finish subsystem validation by 2/28</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Begin </a:t>
            </a:r>
            <a:r>
              <a:rPr lang="en-US" sz="2200">
                <a:solidFill>
                  <a:schemeClr val="dk1"/>
                </a:solidFill>
              </a:rPr>
              <a:t>preparing</a:t>
            </a:r>
            <a:r>
              <a:rPr lang="en-US" sz="2200">
                <a:solidFill>
                  <a:schemeClr val="dk1"/>
                </a:solidFill>
              </a:rPr>
              <a:t> code for integration with emitter subsystem by 3/8</a:t>
            </a:r>
            <a:endParaRPr sz="2200">
              <a:solidFill>
                <a:schemeClr val="dk1"/>
              </a:solidFill>
            </a:endParaRPr>
          </a:p>
          <a:p>
            <a:pPr indent="0" lvl="0" marL="0" rtl="0" algn="l">
              <a:spcBef>
                <a:spcPts val="0"/>
              </a:spcBef>
              <a:spcAft>
                <a:spcPts val="0"/>
              </a:spcAft>
              <a:buNone/>
            </a:pPr>
            <a:r>
              <a:rPr b="1" lang="en-US" sz="2200">
                <a:solidFill>
                  <a:schemeClr val="dk1"/>
                </a:solidFill>
              </a:rPr>
              <a:t>Emitter</a:t>
            </a:r>
            <a:endParaRPr b="1"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Subsystem redesign to be completed by 2/19 </a:t>
            </a:r>
            <a:endParaRPr sz="2200">
              <a:solidFill>
                <a:schemeClr val="dk1"/>
              </a:solidFill>
            </a:endParaRPr>
          </a:p>
          <a:p>
            <a:pPr indent="0" lvl="0" marL="0" rtl="0" algn="l">
              <a:spcBef>
                <a:spcPts val="0"/>
              </a:spcBef>
              <a:spcAft>
                <a:spcPts val="0"/>
              </a:spcAft>
              <a:buNone/>
            </a:pPr>
            <a:r>
              <a:rPr b="1" lang="en-US" sz="2200">
                <a:solidFill>
                  <a:schemeClr val="dk1"/>
                </a:solidFill>
              </a:rPr>
              <a:t>ALL</a:t>
            </a:r>
            <a:endParaRPr b="1"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Finish MCU integration with Emitter subsystem by 3/15</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Finish MCU integration with power subsystem by 3/8</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Finish system </a:t>
            </a:r>
            <a:r>
              <a:rPr lang="en-US" sz="2200">
                <a:solidFill>
                  <a:schemeClr val="dk1"/>
                </a:solidFill>
              </a:rPr>
              <a:t>Chassis</a:t>
            </a:r>
            <a:r>
              <a:rPr lang="en-US" sz="2200">
                <a:solidFill>
                  <a:schemeClr val="dk1"/>
                </a:solidFill>
              </a:rPr>
              <a:t> by 3/20</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Finish full system validation by 4/18</a:t>
            </a:r>
            <a:endParaRPr sz="2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Subsystem</a:t>
            </a:r>
            <a:endParaRPr/>
          </a:p>
          <a:p>
            <a:pPr indent="0" lvl="0" marL="0" rtl="0" algn="ctr">
              <a:lnSpc>
                <a:spcPct val="115000"/>
              </a:lnSpc>
              <a:spcBef>
                <a:spcPts val="0"/>
              </a:spcBef>
              <a:spcAft>
                <a:spcPts val="0"/>
              </a:spcAft>
              <a:buClr>
                <a:schemeClr val="dk1"/>
              </a:buClr>
              <a:buSzPts val="990"/>
              <a:buFont typeface="Arial"/>
              <a:buNone/>
            </a:pPr>
            <a:r>
              <a:rPr lang="en-US" sz="1720"/>
              <a:t>Michael McNeil</a:t>
            </a:r>
            <a:endParaRPr sz="2980"/>
          </a:p>
        </p:txBody>
      </p:sp>
      <p:graphicFrame>
        <p:nvGraphicFramePr>
          <p:cNvPr id="90" name="Google Shape;90;p6"/>
          <p:cNvGraphicFramePr/>
          <p:nvPr/>
        </p:nvGraphicFramePr>
        <p:xfrm>
          <a:off x="685800" y="1952075"/>
          <a:ext cx="3000000" cy="3000000"/>
        </p:xfrm>
        <a:graphic>
          <a:graphicData uri="http://schemas.openxmlformats.org/drawingml/2006/table">
            <a:tbl>
              <a:tblPr>
                <a:noFill/>
                <a:tableStyleId>{FB311439-41B8-431F-B621-B8F4E2D459F4}</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a:solidFill>
                            <a:srgbClr val="FF0000"/>
                          </a:solidFill>
                        </a:rPr>
                        <a:t>20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Schematic Redesign for Power PCB</a:t>
                      </a:r>
                      <a:endParaRPr sz="1800"/>
                    </a:p>
                    <a:p>
                      <a:pPr indent="-342900" lvl="0" marL="457200" marR="0" rtl="0" algn="l">
                        <a:spcBef>
                          <a:spcPts val="0"/>
                        </a:spcBef>
                        <a:spcAft>
                          <a:spcPts val="0"/>
                        </a:spcAft>
                        <a:buSzPts val="1800"/>
                        <a:buChar char="-"/>
                      </a:pPr>
                      <a:r>
                        <a:rPr lang="en-US" sz="1800"/>
                        <a:t>Part Order for Redesign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PCB Layout Redesign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Power </a:t>
            </a:r>
            <a:r>
              <a:rPr lang="en-US"/>
              <a:t>Subsystem</a:t>
            </a:r>
            <a:endParaRPr/>
          </a:p>
          <a:p>
            <a:pPr indent="0" lvl="0" marL="0" rtl="0" algn="ctr">
              <a:lnSpc>
                <a:spcPct val="115000"/>
              </a:lnSpc>
              <a:spcBef>
                <a:spcPts val="0"/>
              </a:spcBef>
              <a:spcAft>
                <a:spcPts val="0"/>
              </a:spcAft>
              <a:buClr>
                <a:schemeClr val="dk1"/>
              </a:buClr>
              <a:buSzPts val="990"/>
              <a:buFont typeface="Arial"/>
              <a:buNone/>
            </a:pPr>
            <a:r>
              <a:rPr lang="en-US" sz="1720"/>
              <a:t>Michael McNeil</a:t>
            </a:r>
            <a:endParaRPr sz="2980"/>
          </a:p>
        </p:txBody>
      </p:sp>
      <p:pic>
        <p:nvPicPr>
          <p:cNvPr id="96" name="Google Shape;96;p7"/>
          <p:cNvPicPr preferRelativeResize="0"/>
          <p:nvPr/>
        </p:nvPicPr>
        <p:blipFill>
          <a:blip r:embed="rId3">
            <a:alphaModFix/>
          </a:blip>
          <a:stretch>
            <a:fillRect/>
          </a:stretch>
        </p:blipFill>
        <p:spPr>
          <a:xfrm>
            <a:off x="4842150" y="2202475"/>
            <a:ext cx="3997052" cy="2108676"/>
          </a:xfrm>
          <a:prstGeom prst="rect">
            <a:avLst/>
          </a:prstGeom>
          <a:noFill/>
          <a:ln>
            <a:noFill/>
          </a:ln>
        </p:spPr>
      </p:pic>
      <p:pic>
        <p:nvPicPr>
          <p:cNvPr id="97" name="Google Shape;97;p7"/>
          <p:cNvPicPr preferRelativeResize="0"/>
          <p:nvPr/>
        </p:nvPicPr>
        <p:blipFill>
          <a:blip r:embed="rId4">
            <a:alphaModFix/>
          </a:blip>
          <a:stretch>
            <a:fillRect/>
          </a:stretch>
        </p:blipFill>
        <p:spPr>
          <a:xfrm>
            <a:off x="719475" y="2209075"/>
            <a:ext cx="3556398" cy="2439851"/>
          </a:xfrm>
          <a:prstGeom prst="rect">
            <a:avLst/>
          </a:prstGeom>
          <a:noFill/>
          <a:ln>
            <a:noFill/>
          </a:ln>
        </p:spPr>
      </p:pic>
      <p:pic>
        <p:nvPicPr>
          <p:cNvPr id="98" name="Google Shape;98;p7"/>
          <p:cNvPicPr preferRelativeResize="0"/>
          <p:nvPr/>
        </p:nvPicPr>
        <p:blipFill>
          <a:blip r:embed="rId5">
            <a:alphaModFix/>
          </a:blip>
          <a:stretch>
            <a:fillRect/>
          </a:stretch>
        </p:blipFill>
        <p:spPr>
          <a:xfrm>
            <a:off x="307025" y="4852726"/>
            <a:ext cx="4381298" cy="1904274"/>
          </a:xfrm>
          <a:prstGeom prst="rect">
            <a:avLst/>
          </a:prstGeom>
          <a:noFill/>
          <a:ln>
            <a:noFill/>
          </a:ln>
        </p:spPr>
      </p:pic>
      <p:pic>
        <p:nvPicPr>
          <p:cNvPr id="99" name="Google Shape;99;p7"/>
          <p:cNvPicPr preferRelativeResize="0"/>
          <p:nvPr/>
        </p:nvPicPr>
        <p:blipFill>
          <a:blip r:embed="rId6">
            <a:alphaModFix/>
          </a:blip>
          <a:stretch>
            <a:fillRect/>
          </a:stretch>
        </p:blipFill>
        <p:spPr>
          <a:xfrm>
            <a:off x="4840723" y="4463551"/>
            <a:ext cx="4150878" cy="22215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b35230b6fd_0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ML / Control Subsystem</a:t>
            </a:r>
            <a:r>
              <a:rPr lang="en-US"/>
              <a:t> </a:t>
            </a:r>
            <a:endParaRPr/>
          </a:p>
          <a:p>
            <a:pPr indent="0" lvl="0" marL="0" rtl="0" algn="ctr">
              <a:lnSpc>
                <a:spcPct val="115000"/>
              </a:lnSpc>
              <a:spcBef>
                <a:spcPts val="0"/>
              </a:spcBef>
              <a:spcAft>
                <a:spcPts val="0"/>
              </a:spcAft>
              <a:buClr>
                <a:schemeClr val="dk1"/>
              </a:buClr>
              <a:buSzPts val="990"/>
              <a:buFont typeface="Arial"/>
              <a:buNone/>
            </a:pPr>
            <a:r>
              <a:rPr lang="en-US" sz="1720"/>
              <a:t>Andrew Albritton</a:t>
            </a:r>
            <a:endParaRPr sz="2980"/>
          </a:p>
        </p:txBody>
      </p:sp>
      <p:graphicFrame>
        <p:nvGraphicFramePr>
          <p:cNvPr id="105" name="Google Shape;105;g2b35230b6fd_0_0"/>
          <p:cNvGraphicFramePr/>
          <p:nvPr/>
        </p:nvGraphicFramePr>
        <p:xfrm>
          <a:off x="685800" y="1952075"/>
          <a:ext cx="3000000" cy="3000000"/>
        </p:xfrm>
        <a:graphic>
          <a:graphicData uri="http://schemas.openxmlformats.org/drawingml/2006/table">
            <a:tbl>
              <a:tblPr>
                <a:noFill/>
                <a:tableStyleId>{FB311439-41B8-431F-B621-B8F4E2D459F4}</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403                          </a:t>
                      </a:r>
                      <a:r>
                        <a:rPr lang="en-US" sz="1800" u="none" cap="none" strike="noStrike">
                          <a:solidFill>
                            <a:srgbClr val="FF0000"/>
                          </a:solidFill>
                        </a:rPr>
                        <a:t> </a:t>
                      </a:r>
                      <a:r>
                        <a:rPr lang="en-US" sz="1800">
                          <a:solidFill>
                            <a:srgbClr val="FF0000"/>
                          </a:solidFill>
                        </a:rPr>
                        <a:t>10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 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Met with </a:t>
                      </a:r>
                      <a:r>
                        <a:rPr lang="en-US" sz="1800"/>
                        <a:t>sponsor</a:t>
                      </a:r>
                      <a:r>
                        <a:rPr lang="en-US" sz="1800"/>
                        <a:t> to figure out needed additions to subsystem</a:t>
                      </a:r>
                      <a:endParaRPr sz="1800"/>
                    </a:p>
                    <a:p>
                      <a:pPr indent="-342900" lvl="0" marL="457200" marR="0" rtl="0" algn="l">
                        <a:spcBef>
                          <a:spcPts val="0"/>
                        </a:spcBef>
                        <a:spcAft>
                          <a:spcPts val="0"/>
                        </a:spcAft>
                        <a:buSzPts val="1800"/>
                        <a:buChar char="-"/>
                      </a:pPr>
                      <a:r>
                        <a:rPr lang="en-US" sz="1800"/>
                        <a:t>Soldered Arduino</a:t>
                      </a:r>
                      <a:endParaRPr sz="1800"/>
                    </a:p>
                    <a:p>
                      <a:pPr indent="-342900" lvl="0" marL="457200" marR="0" rtl="0" algn="l">
                        <a:spcBef>
                          <a:spcPts val="0"/>
                        </a:spcBef>
                        <a:spcAft>
                          <a:spcPts val="0"/>
                        </a:spcAft>
                        <a:buSzPts val="1800"/>
                        <a:buChar char="-"/>
                      </a:pPr>
                      <a:r>
                        <a:rPr lang="en-US" sz="1800"/>
                        <a:t>Acquired</a:t>
                      </a:r>
                      <a:r>
                        <a:rPr lang="en-US" sz="1800"/>
                        <a:t> relay from parts room </a:t>
                      </a:r>
                      <a:endParaRPr sz="1800"/>
                    </a:p>
                    <a:p>
                      <a:pPr indent="0" lvl="0" marL="0" marR="0" rtl="0" algn="l">
                        <a:spcBef>
                          <a:spcPts val="0"/>
                        </a:spcBef>
                        <a:spcAft>
                          <a:spcPts val="0"/>
                        </a:spcAft>
                        <a:buClr>
                          <a:schemeClr val="dk1"/>
                        </a:buClr>
                        <a:buSzPts val="1800"/>
                        <a:buFont typeface="Arial"/>
                        <a:buNone/>
                      </a:pPr>
                      <a:r>
                        <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rtl="0" algn="l">
                        <a:spcBef>
                          <a:spcPts val="0"/>
                        </a:spcBef>
                        <a:spcAft>
                          <a:spcPts val="0"/>
                        </a:spcAft>
                        <a:buSzPts val="1800"/>
                        <a:buChar char="-"/>
                      </a:pPr>
                      <a:r>
                        <a:rPr lang="en-US" sz="1800">
                          <a:solidFill>
                            <a:schemeClr val="dk1"/>
                          </a:solidFill>
                        </a:rPr>
                        <a:t>Write code for Arduino relay control </a:t>
                      </a:r>
                      <a:endParaRPr sz="1800"/>
                    </a:p>
                    <a:p>
                      <a:pPr indent="-342900" lvl="0" marL="457200" marR="0" rtl="0" algn="l">
                        <a:spcBef>
                          <a:spcPts val="0"/>
                        </a:spcBef>
                        <a:spcAft>
                          <a:spcPts val="0"/>
                        </a:spcAft>
                        <a:buSzPts val="1800"/>
                        <a:buChar char="-"/>
                      </a:pPr>
                      <a:r>
                        <a:rPr lang="en-US" sz="1800"/>
                        <a:t>Gather better validation supplies / use supplies to test edge cases on minimum/maximum distance for classification</a:t>
                      </a:r>
                      <a:endParaRPr sz="1800"/>
                    </a:p>
                    <a:p>
                      <a:pPr indent="0" lvl="0" marL="457200" marR="0" rtl="0" algn="l">
                        <a:spcBef>
                          <a:spcPts val="0"/>
                        </a:spcBef>
                        <a:spcAft>
                          <a:spcPts val="0"/>
                        </a:spcAft>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b35230b6fd_0_6"/>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ML / Control Subsystem</a:t>
            </a:r>
            <a:endParaRPr/>
          </a:p>
          <a:p>
            <a:pPr indent="0" lvl="0" marL="0" rtl="0" algn="ctr">
              <a:lnSpc>
                <a:spcPct val="115000"/>
              </a:lnSpc>
              <a:spcBef>
                <a:spcPts val="0"/>
              </a:spcBef>
              <a:spcAft>
                <a:spcPts val="0"/>
              </a:spcAft>
              <a:buClr>
                <a:schemeClr val="dk1"/>
              </a:buClr>
              <a:buSzPts val="990"/>
              <a:buFont typeface="Arial"/>
              <a:buNone/>
            </a:pPr>
            <a:r>
              <a:rPr lang="en-US" sz="1720"/>
              <a:t>Andrew Albritton</a:t>
            </a:r>
            <a:endParaRPr sz="2980"/>
          </a:p>
        </p:txBody>
      </p:sp>
      <p:pic>
        <p:nvPicPr>
          <p:cNvPr id="111" name="Google Shape;111;g2b35230b6fd_0_6"/>
          <p:cNvPicPr preferRelativeResize="0"/>
          <p:nvPr/>
        </p:nvPicPr>
        <p:blipFill rotWithShape="1">
          <a:blip r:embed="rId3">
            <a:alphaModFix/>
          </a:blip>
          <a:srcRect b="0" l="0" r="0" t="5078"/>
          <a:stretch/>
        </p:blipFill>
        <p:spPr>
          <a:xfrm>
            <a:off x="5393125" y="2300325"/>
            <a:ext cx="3750875" cy="2355200"/>
          </a:xfrm>
          <a:prstGeom prst="rect">
            <a:avLst/>
          </a:prstGeom>
          <a:noFill/>
          <a:ln>
            <a:noFill/>
          </a:ln>
        </p:spPr>
      </p:pic>
      <p:pic>
        <p:nvPicPr>
          <p:cNvPr id="112" name="Google Shape;112;g2b35230b6fd_0_6"/>
          <p:cNvPicPr preferRelativeResize="0"/>
          <p:nvPr/>
        </p:nvPicPr>
        <p:blipFill>
          <a:blip r:embed="rId4">
            <a:alphaModFix/>
          </a:blip>
          <a:stretch>
            <a:fillRect/>
          </a:stretch>
        </p:blipFill>
        <p:spPr>
          <a:xfrm>
            <a:off x="5393125" y="4502800"/>
            <a:ext cx="3750875" cy="2355200"/>
          </a:xfrm>
          <a:prstGeom prst="rect">
            <a:avLst/>
          </a:prstGeom>
          <a:noFill/>
          <a:ln>
            <a:noFill/>
          </a:ln>
        </p:spPr>
      </p:pic>
      <p:pic>
        <p:nvPicPr>
          <p:cNvPr id="113" name="Google Shape;113;g2b35230b6fd_0_6"/>
          <p:cNvPicPr preferRelativeResize="0"/>
          <p:nvPr/>
        </p:nvPicPr>
        <p:blipFill>
          <a:blip r:embed="rId5">
            <a:alphaModFix/>
          </a:blip>
          <a:stretch>
            <a:fillRect/>
          </a:stretch>
        </p:blipFill>
        <p:spPr>
          <a:xfrm>
            <a:off x="2062625" y="4464875"/>
            <a:ext cx="3330499" cy="2393125"/>
          </a:xfrm>
          <a:prstGeom prst="rect">
            <a:avLst/>
          </a:prstGeom>
          <a:noFill/>
          <a:ln>
            <a:noFill/>
          </a:ln>
        </p:spPr>
      </p:pic>
      <p:pic>
        <p:nvPicPr>
          <p:cNvPr id="114" name="Google Shape;114;g2b35230b6fd_0_6"/>
          <p:cNvPicPr preferRelativeResize="0"/>
          <p:nvPr/>
        </p:nvPicPr>
        <p:blipFill>
          <a:blip r:embed="rId6">
            <a:alphaModFix/>
          </a:blip>
          <a:stretch>
            <a:fillRect/>
          </a:stretch>
        </p:blipFill>
        <p:spPr>
          <a:xfrm>
            <a:off x="4350" y="2262400"/>
            <a:ext cx="2058275" cy="4595600"/>
          </a:xfrm>
          <a:prstGeom prst="rect">
            <a:avLst/>
          </a:prstGeom>
          <a:noFill/>
          <a:ln>
            <a:noFill/>
          </a:ln>
        </p:spPr>
      </p:pic>
      <p:pic>
        <p:nvPicPr>
          <p:cNvPr id="115" name="Google Shape;115;g2b35230b6fd_0_6"/>
          <p:cNvPicPr preferRelativeResize="0"/>
          <p:nvPr/>
        </p:nvPicPr>
        <p:blipFill>
          <a:blip r:embed="rId7">
            <a:alphaModFix/>
          </a:blip>
          <a:stretch>
            <a:fillRect/>
          </a:stretch>
        </p:blipFill>
        <p:spPr>
          <a:xfrm>
            <a:off x="3673975" y="2300325"/>
            <a:ext cx="1719150" cy="2202475"/>
          </a:xfrm>
          <a:prstGeom prst="rect">
            <a:avLst/>
          </a:prstGeom>
          <a:noFill/>
          <a:ln>
            <a:noFill/>
          </a:ln>
        </p:spPr>
      </p:pic>
      <p:pic>
        <p:nvPicPr>
          <p:cNvPr id="116" name="Google Shape;116;g2b35230b6fd_0_6"/>
          <p:cNvPicPr preferRelativeResize="0"/>
          <p:nvPr/>
        </p:nvPicPr>
        <p:blipFill>
          <a:blip r:embed="rId8">
            <a:alphaModFix/>
          </a:blip>
          <a:stretch>
            <a:fillRect/>
          </a:stretch>
        </p:blipFill>
        <p:spPr>
          <a:xfrm>
            <a:off x="2022125" y="2262400"/>
            <a:ext cx="1651856" cy="220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